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79" r:id="rId6"/>
    <p:sldId id="260" r:id="rId7"/>
    <p:sldId id="276" r:id="rId8"/>
    <p:sldId id="277" r:id="rId9"/>
    <p:sldId id="278" r:id="rId10"/>
    <p:sldId id="262" r:id="rId11"/>
    <p:sldId id="264" r:id="rId12"/>
    <p:sldId id="261" r:id="rId13"/>
    <p:sldId id="266" r:id="rId14"/>
    <p:sldId id="267" r:id="rId15"/>
    <p:sldId id="265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306BC45-CE97-4A07-8DE8-FF4B8171B334}" type="datetimeFigureOut">
              <a:rPr lang="es-CL" smtClean="0"/>
              <a:t>16-12-2014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FD5F039-0A87-4AC6-A6DA-3EA72A97C6BD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stronoo.com/images/satellites/gps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DGPS_Reference_Station.jpg" TargetMode="External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commons.wikimedia.org/wiki/File:Delta_7925_with_GPS-IIR-14_satellit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GPS_navigating_home.jpg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commons.wikimedia.org/wiki/File:2_SOPS_space_systems_operator_040205-F-0000C-001.jpg" TargetMode="External"/><Relationship Id="rId9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GPS_Toyota_Rav4.jpg" TargetMode="External"/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commons.wikimedia.org/wiki/File:Seismic_Survey_Party.jpe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Swissgadget760GS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commons.wikimedia.org/wiki/File:Tele_Atlas_car.jpg" TargetMode="External"/><Relationship Id="rId9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Elipse"/>
              <p:cNvSpPr/>
              <p:nvPr/>
            </p:nvSpPr>
            <p:spPr>
              <a:xfrm>
                <a:off x="720997" y="235496"/>
                <a:ext cx="2736304" cy="14904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𝐹</m:t>
                      </m:r>
                      <m:r>
                        <a:rPr lang="es-CL" b="0" i="1" smtClean="0">
                          <a:latin typeface="Cambria Math"/>
                        </a:rPr>
                        <m:t>=</m:t>
                      </m:r>
                      <m:r>
                        <a:rPr lang="es-CL" b="0" i="1" smtClean="0">
                          <a:latin typeface="Cambria Math"/>
                        </a:rPr>
                        <m:t>𝐺</m:t>
                      </m:r>
                      <m:f>
                        <m:f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/>
                            </a:rPr>
                            <m:t>𝑚𝑚</m:t>
                          </m:r>
                          <m:r>
                            <a:rPr lang="es-CL" b="0" i="1" smtClean="0">
                              <a:latin typeface="Cambria Math"/>
                            </a:rPr>
                            <m:t>`</m:t>
                          </m:r>
                        </m:num>
                        <m:den>
                          <m:sSup>
                            <m:sSupPr>
                              <m:ctrlPr>
                                <a:rPr lang="es-C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L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CL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4" name="3 Elip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997" y="235496"/>
                <a:ext cx="2736304" cy="1490464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9" name="8 Flecha derecha"/>
          <p:cNvSpPr/>
          <p:nvPr/>
        </p:nvSpPr>
        <p:spPr>
          <a:xfrm>
            <a:off x="3635896" y="9807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Elipse"/>
              <p:cNvSpPr/>
              <p:nvPr/>
            </p:nvSpPr>
            <p:spPr>
              <a:xfrm>
                <a:off x="5004048" y="980728"/>
                <a:ext cx="2592288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𝑚𝑔</m:t>
                      </m:r>
                      <m:r>
                        <a:rPr lang="es-CL" b="0" i="1" smtClean="0">
                          <a:latin typeface="Cambria Math"/>
                        </a:rPr>
                        <m:t>=</m:t>
                      </m:r>
                      <m:r>
                        <a:rPr lang="es-CL" b="0" i="1" smtClean="0">
                          <a:latin typeface="Cambria Math"/>
                        </a:rPr>
                        <m:t>𝐺</m:t>
                      </m:r>
                      <m:f>
                        <m:f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/>
                            </a:rPr>
                            <m:t>𝑀𝑚</m:t>
                          </m:r>
                        </m:num>
                        <m:den>
                          <m:sSup>
                            <m:sSupPr>
                              <m:ctrlPr>
                                <a:rPr lang="es-C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L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CL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2" name="11 Elip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980728"/>
                <a:ext cx="2592288" cy="914400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Elipse"/>
              <p:cNvSpPr/>
              <p:nvPr/>
            </p:nvSpPr>
            <p:spPr>
              <a:xfrm>
                <a:off x="179512" y="1725960"/>
                <a:ext cx="2160240" cy="23472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𝑔</m:t>
                      </m:r>
                      <m:r>
                        <a:rPr lang="es-CL" b="0" i="1" smtClean="0">
                          <a:latin typeface="Cambria Math"/>
                        </a:rPr>
                        <m:t>=</m:t>
                      </m:r>
                      <m:r>
                        <a:rPr lang="es-CL" b="0" i="1" smtClean="0">
                          <a:latin typeface="Cambria Math"/>
                        </a:rPr>
                        <m:t>𝐺</m:t>
                      </m:r>
                      <m:f>
                        <m:f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/>
                            </a:rPr>
                            <m:t>𝑀</m:t>
                          </m:r>
                        </m:num>
                        <m:den>
                          <m:sSup>
                            <m:sSupPr>
                              <m:ctrlPr>
                                <a:rPr lang="es-C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L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s-CL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4" name="13 Elip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725960"/>
                <a:ext cx="2160240" cy="2347208"/>
              </a:xfrm>
              <a:prstGeom prst="ellipse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Elipse"/>
              <p:cNvSpPr/>
              <p:nvPr/>
            </p:nvSpPr>
            <p:spPr>
              <a:xfrm>
                <a:off x="3678200" y="2086000"/>
                <a:ext cx="2621992" cy="162712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𝑇</m:t>
                      </m:r>
                      <m:r>
                        <a:rPr lang="es-CL" b="0" i="1" smtClean="0">
                          <a:latin typeface="Cambria Math"/>
                        </a:rPr>
                        <m:t>=2</m:t>
                      </m:r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s-CL" b="0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6" name="15 Elip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8200" y="2086000"/>
                <a:ext cx="2621992" cy="1627128"/>
              </a:xfrm>
              <a:prstGeom prst="ellipse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22 Conector recto de flecha"/>
          <p:cNvCxnSpPr/>
          <p:nvPr/>
        </p:nvCxnSpPr>
        <p:spPr>
          <a:xfrm>
            <a:off x="2483768" y="4077072"/>
            <a:ext cx="194421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Elipse"/>
              <p:cNvSpPr/>
              <p:nvPr/>
            </p:nvSpPr>
            <p:spPr>
              <a:xfrm>
                <a:off x="5148064" y="4573240"/>
                <a:ext cx="2982032" cy="13430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g= 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i="1" smtClean="0">
                            <a:latin typeface="Cambria Math"/>
                            <a:ea typeface="Cambria Math"/>
                          </a:rPr>
                          <m:t>𝜋</m:t>
                        </m:r>
                      </m:e>
                      <m:sup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s-C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</a:rPr>
                          <m:t>𝑙</m:t>
                        </m:r>
                      </m:num>
                      <m:den>
                        <m:sSup>
                          <m:sSupPr>
                            <m:ctrlPr>
                              <a:rPr lang="es-C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29" name="28 Elip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573240"/>
                <a:ext cx="2982032" cy="1343000"/>
              </a:xfrm>
              <a:prstGeom prst="ellipse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Elipse"/>
              <p:cNvSpPr/>
              <p:nvPr/>
            </p:nvSpPr>
            <p:spPr>
              <a:xfrm>
                <a:off x="323528" y="4077072"/>
                <a:ext cx="3960440" cy="266429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𝑤</m:t>
                      </m:r>
                      <m:r>
                        <a:rPr lang="es-CL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CL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s-CL" b="0" i="1" smtClean="0">
                                  <a:latin typeface="Cambria Math"/>
                                </a:rPr>
                                <m:t>𝑟𝑎𝑑</m:t>
                              </m:r>
                            </m:sub>
                          </m:sSub>
                        </m:num>
                        <m:den>
                          <m:r>
                            <a:rPr lang="es-CL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s-CL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s-CL" dirty="0" smtClean="0"/>
              </a:p>
              <a:p>
                <a:pPr algn="ctr"/>
                <a:endParaRPr lang="es-CL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𝑉</m:t>
                      </m:r>
                      <m:r>
                        <a:rPr lang="es-CL" b="0" i="1" smtClean="0">
                          <a:latin typeface="Cambria Math"/>
                        </a:rPr>
                        <m:t>=</m:t>
                      </m:r>
                      <m:r>
                        <a:rPr lang="es-CL" b="0" i="1" smtClean="0">
                          <a:latin typeface="Cambria Math"/>
                        </a:rPr>
                        <m:t>𝑊𝑅</m:t>
                      </m:r>
                    </m:oMath>
                  </m:oMathPara>
                </a14:m>
                <a:endParaRPr lang="es-CL" dirty="0" smtClean="0"/>
              </a:p>
              <a:p>
                <a:pPr algn="ctr"/>
                <a:endParaRPr lang="es-CL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𝑎</m:t>
                      </m:r>
                      <m:r>
                        <a:rPr lang="es-CL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s-CL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s-CL" b="0" i="1" smtClean="0">
                          <a:latin typeface="Cambria Math"/>
                        </a:rPr>
                        <m:t>𝑅</m:t>
                      </m:r>
                      <m:r>
                        <a:rPr lang="es-CL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L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s-CL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s-CL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CL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s-CL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s-CL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s-CL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s-CL" b="0" i="1" smtClean="0">
                            <a:latin typeface="Cambria Math"/>
                            <a:ea typeface="Cambria Math"/>
                          </a:rPr>
                          <m:t>𝑊</m:t>
                        </m:r>
                      </m:num>
                      <m:den>
                        <m:r>
                          <a:rPr lang="es-CL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s-CL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s-CL" dirty="0" smtClean="0"/>
                  <a:t> </a:t>
                </a:r>
              </a:p>
              <a:p>
                <a:pPr algn="ctr"/>
                <a:r>
                  <a:rPr lang="es-CL" dirty="0" smtClean="0"/>
                  <a:t>a= </a:t>
                </a:r>
                <a14:m>
                  <m:oMath xmlns:m="http://schemas.openxmlformats.org/officeDocument/2006/math">
                    <m:r>
                      <a:rPr lang="es-CL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es-CL" b="0" i="1" smtClean="0">
                        <a:latin typeface="Cambria Math"/>
                        <a:ea typeface="Cambria Math"/>
                      </a:rPr>
                      <m:t>𝑅</m:t>
                    </m:r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2" name="1 Elip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77072"/>
                <a:ext cx="3960440" cy="2664296"/>
              </a:xfrm>
              <a:prstGeom prst="ellipse">
                <a:avLst/>
              </a:prstGeom>
              <a:blipFill rotWithShape="1">
                <a:blip r:embed="rId7"/>
                <a:stretch>
                  <a:fillRect b="-204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1258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0.gstatic.com/images?q=tbn:ANd9GcS4VnRUxAuRo5yT4U7Yt7k4avtKMCdQX_tvD64omydDyer54Bc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669674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861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3 Marcador de contenido" descr="satélite geoestacionario imag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7632848" cy="50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0542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3 Marcador de contenido" descr="Las órbitas de los satélites GPS">
            <a:hlinkClick r:id="rId2" tooltip="&quot;Las órbitas de los satélites GPS&quot;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6912768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2343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3 Marcador de contenido" descr="https://encrypted-tbn1.gstatic.com/images?q=tbn:ANd9GcSu3JxqMC3235mZprnUrEKsQWZAPJtq66yreQHMLcdxdUVvz6WvyQ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6480720" cy="540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291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3 Marcador de contenido" descr="https://encrypted-tbn1.gstatic.com/images?q=tbn:ANd9GcR8q8dtORUzrHlcmRiQD_tZ0l1TAWWWFQPF6kDjJIRgHKctaBc_W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560840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2347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792088"/>
          </a:xfrm>
        </p:spPr>
        <p:txBody>
          <a:bodyPr>
            <a:normAutofit/>
          </a:bodyPr>
          <a:lstStyle/>
          <a:p>
            <a:r>
              <a:rPr lang="es-CL" dirty="0"/>
              <a:t>¿</a:t>
            </a:r>
            <a:r>
              <a:rPr lang="es-CL" dirty="0" smtClean="0"/>
              <a:t>Problemas con el tiempo?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700808"/>
            <a:ext cx="6777317" cy="4176464"/>
          </a:xfrm>
        </p:spPr>
        <p:txBody>
          <a:bodyPr/>
          <a:lstStyle/>
          <a:p>
            <a:r>
              <a:rPr lang="es-CL" dirty="0" smtClean="0"/>
              <a:t>Después de lanzar el primer satélite  en 1977  y 20 órbitas  se observo que el reloj del satélite  era 442 parte de un Tera más rápido que otro idéntico  puesto en la superficie terrestre.</a:t>
            </a:r>
          </a:p>
          <a:p>
            <a:r>
              <a:rPr lang="es-CL" dirty="0" smtClean="0"/>
              <a:t>Llevan 38.000 nano segundos  de adelanto por día.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8661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La predicción de la relatividad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971600" y="2060848"/>
                <a:ext cx="7065349" cy="350897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CL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CL" b="0" i="1" smtClean="0">
                                <a:latin typeface="Cambria Math"/>
                              </a:rPr>
                              <m:t>𝑑𝑇</m:t>
                            </m:r>
                          </m:e>
                        </m:d>
                      </m:e>
                      <m:sup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s-CL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CL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s-CL" b="0" i="1" smtClean="0">
                                <a:latin typeface="Cambria Math"/>
                              </a:rPr>
                              <m:t>𝑑𝑡</m:t>
                            </m:r>
                          </m:e>
                        </m:d>
                      </m:e>
                      <m:sup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s-CL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s-CL" b="0" i="1" smtClean="0"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s-CL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s-CL" b="0" i="1" smtClean="0">
                                <a:latin typeface="Cambria Math"/>
                              </a:rPr>
                              <m:t>𝐺𝑀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/>
                              </a:rPr>
                              <m:t>𝑟</m:t>
                            </m:r>
                            <m:sSup>
                              <m:sSupPr>
                                <m:ctrlPr>
                                  <a:rPr lang="es-CL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s-CL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s-CL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CL" b="0" i="1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s-CL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s-CL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s-CL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s-CL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CL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s-CL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den>
                        </m:f>
                      </m:e>
                    </m:d>
                  </m:oMath>
                </a14:m>
                <a:endParaRPr lang="es-CL" dirty="0" smtClean="0"/>
              </a:p>
              <a:p>
                <a:endParaRPr lang="es-CL" dirty="0"/>
              </a:p>
              <a:p>
                <a:endParaRPr lang="es-CL" dirty="0" smtClean="0"/>
              </a:p>
              <a:p>
                <a:r>
                  <a:rPr lang="es-CL" dirty="0" smtClean="0"/>
                  <a:t>Para un día:</a:t>
                </a:r>
              </a:p>
              <a:p>
                <a:r>
                  <a:rPr lang="es-CL" dirty="0" smtClean="0"/>
                  <a:t>Se obtiene para 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/>
                      </a:rPr>
                      <m:t>𝑑𝑇</m:t>
                    </m:r>
                    <m:r>
                      <a:rPr lang="es-CL" b="0" i="1" smtClean="0">
                        <a:latin typeface="Cambria Math"/>
                      </a:rPr>
                      <m:t>−</m:t>
                    </m:r>
                    <m:r>
                      <a:rPr lang="es-CL" b="0" i="1" smtClean="0">
                        <a:latin typeface="Cambria Math"/>
                      </a:rPr>
                      <m:t>𝑑𝑡</m:t>
                    </m:r>
                    <m:r>
                      <a:rPr lang="es-CL" b="0" i="1" smtClean="0">
                        <a:latin typeface="Cambria Math"/>
                      </a:rPr>
                      <m:t>=2,1730×</m:t>
                    </m:r>
                    <m:sSup>
                      <m:sSupPr>
                        <m:ctrlPr>
                          <a:rPr lang="es-CL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s-CL" b="0" i="1" smtClean="0">
                            <a:latin typeface="Cambria Math"/>
                            <a:ea typeface="Cambria Math"/>
                          </a:rPr>
                          <m:t>−5</m:t>
                        </m:r>
                      </m:sup>
                    </m:sSup>
                  </m:oMath>
                </a14:m>
                <a:r>
                  <a:rPr lang="es-CL" dirty="0" smtClean="0"/>
                  <a:t> seg</a:t>
                </a:r>
                <a:endParaRPr lang="es-CL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1600" y="2060848"/>
                <a:ext cx="7065349" cy="3508977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022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331640" y="908720"/>
                <a:ext cx="6777317" cy="4536504"/>
              </a:xfrm>
            </p:spPr>
            <p:txBody>
              <a:bodyPr/>
              <a:lstStyle/>
              <a:p>
                <a:endParaRPr lang="es-CL" dirty="0" smtClean="0"/>
              </a:p>
              <a:p>
                <a:r>
                  <a:rPr lang="es-CL" dirty="0" smtClean="0"/>
                  <a:t>C=2,99792</a:t>
                </a:r>
                <a14:m>
                  <m:oMath xmlns:m="http://schemas.openxmlformats.org/officeDocument/2006/math">
                    <m:r>
                      <a:rPr lang="es-CL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s-CL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es-CL" b="0" i="1" smtClean="0">
                            <a:latin typeface="Cambria Math"/>
                            <a:ea typeface="Cambria Math"/>
                          </a:rPr>
                          <m:t>8</m:t>
                        </m:r>
                      </m:sup>
                    </m:sSup>
                  </m:oMath>
                </a14:m>
                <a:r>
                  <a:rPr lang="es-CL" dirty="0" smtClean="0"/>
                  <a:t> m/s</a:t>
                </a:r>
              </a:p>
              <a:p>
                <a:r>
                  <a:rPr lang="es-CL" dirty="0" smtClean="0"/>
                  <a:t>G=6,67266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/>
                          </a:rPr>
                          <m:t>𝑥</m:t>
                        </m:r>
                        <m:r>
                          <a:rPr lang="es-CL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s-CL" b="0" i="1" smtClean="0">
                            <a:latin typeface="Cambria Math"/>
                          </a:rPr>
                          <m:t>11</m:t>
                        </m:r>
                      </m:sup>
                    </m:sSup>
                    <m:f>
                      <m:fPr>
                        <m:ctrlPr>
                          <a:rPr lang="es-C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</a:rPr>
                          <m:t>𝑁</m:t>
                        </m:r>
                        <m:sSup>
                          <m:sSupPr>
                            <m:ctrlPr>
                              <a:rPr lang="es-CL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/>
                              </a:rPr>
                              <m:t>𝑚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s-CL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CL" b="0" i="1" smtClean="0">
                                <a:latin typeface="Cambria Math"/>
                              </a:rPr>
                              <m:t>𝑘𝑔</m:t>
                            </m:r>
                          </m:e>
                          <m:sup>
                            <m:r>
                              <a:rPr lang="es-CL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s-CL" dirty="0" smtClean="0"/>
              </a:p>
              <a:p>
                <a:r>
                  <a:rPr lang="es-CL" dirty="0" smtClean="0"/>
                  <a:t>Masa tierra: 5,97370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/>
                          </a:rPr>
                          <m:t>𝑥</m:t>
                        </m:r>
                        <m:r>
                          <a:rPr lang="es-CL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s-CL" b="0" i="1" smtClean="0">
                            <a:latin typeface="Cambria Math"/>
                          </a:rPr>
                          <m:t>24</m:t>
                        </m:r>
                      </m:sup>
                    </m:sSup>
                    <m:r>
                      <a:rPr lang="es-CL" b="0" i="1" smtClean="0">
                        <a:latin typeface="Cambria Math"/>
                      </a:rPr>
                      <m:t>𝑘𝑔</m:t>
                    </m:r>
                  </m:oMath>
                </a14:m>
                <a:endParaRPr lang="es-CL" dirty="0" smtClean="0"/>
              </a:p>
              <a:p>
                <a:r>
                  <a:rPr lang="es-CL" dirty="0" smtClean="0"/>
                  <a:t>Radio de la tierra:6.371.000 m </a:t>
                </a:r>
              </a:p>
              <a:p>
                <a:r>
                  <a:rPr lang="es-CL" dirty="0" smtClean="0"/>
                  <a:t>Satélite:</a:t>
                </a:r>
              </a:p>
              <a:p>
                <a:r>
                  <a:rPr lang="es-CL" dirty="0" smtClean="0"/>
                  <a:t>Altitud: 20.000.000 m</a:t>
                </a:r>
              </a:p>
              <a:p>
                <a:r>
                  <a:rPr lang="es-CL" dirty="0" smtClean="0"/>
                  <a:t>Distancia al centro de la tierra: 2.637.5300</a:t>
                </a:r>
              </a:p>
              <a:p>
                <a:r>
                  <a:rPr lang="es-CL" dirty="0" smtClean="0"/>
                  <a:t>Velocidad orbital:3870m/s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1640" y="908720"/>
                <a:ext cx="6777317" cy="4536504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2297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3 Marcador de contenido" descr="http://upload.wikimedia.org/wikipedia/commons/thumb/6/6a/Delta_7925_with_GPS-IIR-14_satellite.jpg/220px-Delta_7925_with_GPS-IIR-14_satellite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692696"/>
            <a:ext cx="2592288" cy="32160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 descr="http://upload.wikimedia.org/wikipedia/commons/thumb/4/4c/2_SOPS_space_systems_operator_040205-F-0000C-001.jpg/220px-2_SOPS_space_systems_operator_040205-F-0000C-001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76672"/>
            <a:ext cx="2808312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http://upload.wikimedia.org/wikipedia/commons/thumb/e/e5/GPS_navigating_home.jpg/220px-GPS_navigating_home.jpg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80928"/>
            <a:ext cx="2092325" cy="2787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 descr="http://upload.wikimedia.org/wikipedia/commons/thumb/c/c6/DGPS_Reference_Station.jpg/220px-DGPS_Reference_Station.jpg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117" y="3212976"/>
            <a:ext cx="2400971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541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3 Imagen" descr="http://upload.wikimedia.org/wikipedia/commons/thumb/2/21/Seismic_Survey_Party.jpeg/200px-Seismic_Survey_Party.jpe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6"/>
            <a:ext cx="2448272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Marcador de contenido" descr="http://upload.wikimedia.org/wikipedia/commons/thumb/1/18/Tele_Atlas_car.jpg/250px-Tele_Atlas_car.jpg">
            <a:hlinkClick r:id="rId4"/>
          </p:cNvPr>
          <p:cNvPicPr>
            <a:picLocks noGrp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707650"/>
            <a:ext cx="3672408" cy="2721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5 Imagen" descr="http://upload.wikimedia.org/wikipedia/commons/thumb/5/54/Swissgadget760GS.jpg/220px-Swissgadget760GS.jpg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933056"/>
            <a:ext cx="2448272" cy="2016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6 Imagen" descr="http://upload.wikimedia.org/wikipedia/commons/thumb/c/c1/GPS_Toyota_Rav4.jpg/220px-GPS_Toyota_Rav4.jpg">
            <a:hlinkClick r:id="rId8"/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838" y="4053204"/>
            <a:ext cx="2414314" cy="17520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059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Rectángulo redondeado"/>
              <p:cNvSpPr/>
              <p:nvPr/>
            </p:nvSpPr>
            <p:spPr>
              <a:xfrm>
                <a:off x="1547664" y="374863"/>
                <a:ext cx="5400600" cy="134644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es-CL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es-CL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sub>
                      </m:sSub>
                      <m:r>
                        <a:rPr lang="es-CL" b="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s-CL" b="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es-CL" b="0" i="1" smtClean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nary>
                        <m:naryPr>
                          <m:ctrlPr>
                            <a:rPr lang="es-CL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sup>
                        <m:e>
                          <m:sSub>
                            <m:sSubPr>
                              <m:ctrlP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</m:sub>
                          </m:sSub>
                          <m:r>
                            <a:rPr lang="es-CL" b="0" i="1" smtClean="0">
                              <a:solidFill>
                                <a:schemeClr val="accent1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s-CL" b="0" i="1" smtClean="0">
                                  <a:solidFill>
                                    <a:schemeClr val="accent1">
                                      <a:lumMod val="20000"/>
                                      <a:lumOff val="8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nary>
                    </m:oMath>
                  </m:oMathPara>
                </a14:m>
                <a:endParaRPr lang="es-CL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3 Rectángulo redondead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74863"/>
                <a:ext cx="5400600" cy="1346448"/>
              </a:xfrm>
              <a:prstGeom prst="round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Flecha abajo"/>
          <p:cNvSpPr/>
          <p:nvPr/>
        </p:nvSpPr>
        <p:spPr>
          <a:xfrm>
            <a:off x="4067944" y="1844824"/>
            <a:ext cx="41262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Elipse"/>
              <p:cNvSpPr/>
              <p:nvPr/>
            </p:nvSpPr>
            <p:spPr>
              <a:xfrm>
                <a:off x="1763688" y="2780928"/>
                <a:ext cx="4608512" cy="9144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𝐺</m:t>
                      </m:r>
                      <m:sSub>
                        <m:sSubPr>
                          <m:ctrlPr>
                            <a:rPr lang="es-CL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</m:e>
                        <m:sub>
                          <m:r>
                            <a:rPr lang="es-CL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𝑚</m:t>
                      </m:r>
                      <m:d>
                        <m:dPr>
                          <m:ctrlPr>
                            <a:rPr lang="es-CL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CL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CL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CL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s-CL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CL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CL" b="0" i="1" smtClean="0">
                                      <a:latin typeface="Cambria Math"/>
                                      <a:ea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CL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6" name="5 Elip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780928"/>
                <a:ext cx="4608512" cy="914400"/>
              </a:xfrm>
              <a:prstGeom prst="ellipse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6 Flecha abajo"/>
          <p:cNvSpPr/>
          <p:nvPr/>
        </p:nvSpPr>
        <p:spPr>
          <a:xfrm>
            <a:off x="4067944" y="39330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Trapecio"/>
              <p:cNvSpPr/>
              <p:nvPr/>
            </p:nvSpPr>
            <p:spPr>
              <a:xfrm>
                <a:off x="2195736" y="5157192"/>
                <a:ext cx="5472608" cy="864096"/>
              </a:xfrm>
              <a:prstGeom prst="trapezoi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𝐺</m:t>
                      </m:r>
                      <m:sSub>
                        <m:sSubPr>
                          <m:ctrlPr>
                            <a:rPr lang="es-CL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/>
                              <a:ea typeface="Cambria Math"/>
                            </a:rPr>
                            <m:t>𝑀</m:t>
                          </m:r>
                        </m:e>
                        <m:sub>
                          <m:r>
                            <a:rPr lang="es-CL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es-CL" b="0" i="1" smtClean="0">
                          <a:latin typeface="Cambria Math"/>
                          <a:ea typeface="Cambria Math"/>
                        </a:rPr>
                        <m:t>𝑚</m:t>
                      </m:r>
                      <m:d>
                        <m:dPr>
                          <m:ctrlPr>
                            <a:rPr lang="es-CL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CL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8" name="7 Trapeci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157192"/>
                <a:ext cx="5472608" cy="864096"/>
              </a:xfrm>
              <a:prstGeom prst="trapezoid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96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331640" y="1052736"/>
                <a:ext cx="6777317" cy="4608512"/>
              </a:xfrm>
            </p:spPr>
            <p:txBody>
              <a:bodyPr/>
              <a:lstStyle/>
              <a:p>
                <a:r>
                  <a:rPr lang="es-CL" dirty="0"/>
                  <a:t>GPS y la relatividad , atraso: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L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/>
                              </a:rPr>
                              <m:t>𝑣</m:t>
                            </m:r>
                          </m:e>
                          <m:sup>
                            <m:r>
                              <a:rPr lang="es-CL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s-CL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/>
                              </a:rPr>
                              <m:t>2</m:t>
                            </m:r>
                            <m:r>
                              <a:rPr lang="es-CL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s-CL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s-CL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s-CL" i="1">
                            <a:latin typeface="Cambria Math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s-CL" i="1">
                            <a:latin typeface="Cambria Math"/>
                          </a:rPr>
                          <m:t>−10</m:t>
                        </m:r>
                      </m:sup>
                    </m:sSup>
                    <m:r>
                      <a:rPr lang="es-CL" i="1">
                        <a:latin typeface="Cambria Math"/>
                      </a:rPr>
                      <m:t>𝑠𝑒𝑔</m:t>
                    </m:r>
                    <m:r>
                      <a:rPr lang="es-CL" i="1">
                        <a:latin typeface="Cambria Math"/>
                      </a:rPr>
                      <m:t>.</m:t>
                    </m:r>
                  </m:oMath>
                </a14:m>
                <a:r>
                  <a:rPr lang="es-CL" dirty="0"/>
                  <a:t> </a:t>
                </a:r>
              </a:p>
              <a:p>
                <a:r>
                  <a:rPr lang="es-CL" dirty="0"/>
                  <a:t>7 micro seg por </a:t>
                </a:r>
                <a:r>
                  <a:rPr lang="es-CL" dirty="0" smtClean="0"/>
                  <a:t>día  </a:t>
                </a:r>
                <a:r>
                  <a:rPr lang="es-CL" dirty="0"/>
                  <a:t>y 45,9 micro seg en un </a:t>
                </a:r>
                <a:r>
                  <a:rPr lang="es-CL" dirty="0" smtClean="0"/>
                  <a:t>día.</a:t>
                </a:r>
                <a:endParaRPr lang="es-CL" dirty="0"/>
              </a:p>
              <a:p>
                <a:r>
                  <a:rPr lang="es-CL" dirty="0"/>
                  <a:t>Diferencia de 38 micro seg por </a:t>
                </a:r>
                <a:r>
                  <a:rPr lang="es-CL" dirty="0" err="1"/>
                  <a:t>dia</a:t>
                </a:r>
                <a:r>
                  <a:rPr lang="es-CL" dirty="0"/>
                  <a:t>.</a:t>
                </a:r>
              </a:p>
              <a:p>
                <a:r>
                  <a:rPr lang="es-CL" dirty="0"/>
                  <a:t>Métrica de SCHARZSCHILD</a:t>
                </a: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31640" y="1052736"/>
                <a:ext cx="6777317" cy="4608512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046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980728"/>
            <a:ext cx="6777317" cy="5112568"/>
          </a:xfrm>
        </p:spPr>
        <p:txBody>
          <a:bodyPr/>
          <a:lstStyle/>
          <a:p>
            <a:r>
              <a:rPr lang="es-CL" dirty="0"/>
              <a:t>Velocidad orbital : 387000 m/s , 387 K/s  o 14.000 K/H ,  casi 50 veces más rápido que un auto formula uno)</a:t>
            </a:r>
          </a:p>
          <a:p>
            <a:r>
              <a:rPr lang="es-CL" dirty="0"/>
              <a:t>Tienen una energía orbital de 67  Tera </a:t>
            </a:r>
            <a:r>
              <a:rPr lang="es-CL" dirty="0" smtClean="0"/>
              <a:t>Joule.</a:t>
            </a:r>
          </a:p>
          <a:p>
            <a:r>
              <a:rPr lang="es-CL" dirty="0"/>
              <a:t>Una energía rotacional  133 G </a:t>
            </a:r>
            <a:r>
              <a:rPr lang="es-CL" dirty="0" smtClean="0"/>
              <a:t>Joule</a:t>
            </a:r>
            <a:endParaRPr lang="es-CL" dirty="0"/>
          </a:p>
          <a:p>
            <a:r>
              <a:rPr lang="es-CL" dirty="0"/>
              <a:t>Energía potencial  de  181 G </a:t>
            </a:r>
            <a:r>
              <a:rPr lang="es-CL" dirty="0" smtClean="0"/>
              <a:t>Joule</a:t>
            </a:r>
            <a:endParaRPr lang="es-CL" dirty="0"/>
          </a:p>
          <a:p>
            <a:r>
              <a:rPr lang="es-CL" dirty="0"/>
              <a:t>Energía total de 67 Tera Joule</a:t>
            </a:r>
          </a:p>
          <a:p>
            <a:r>
              <a:rPr lang="es-CL" dirty="0" smtClean="0"/>
              <a:t>(más de 16 millones de teteras de agua de 1 litro de capacidad)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58451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http://www.quo.es/var/quo/storage/images/tecnologia/cuantos-artefactos-estan-orbitando-la-tierra-a-la-vez/17764-1-esl-ES/cuantos-artefactos-estan-orbitando-la-tierra-a-la-vez_ampliacion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336704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76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bo"/>
              <p:cNvSpPr/>
              <p:nvPr/>
            </p:nvSpPr>
            <p:spPr>
              <a:xfrm>
                <a:off x="1979712" y="372652"/>
                <a:ext cx="4968552" cy="1504184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s-CL" b="0" i="1" smtClean="0">
                              <a:latin typeface="Cambria Math"/>
                            </a:rPr>
                            <m:t>𝑐𝑖</m:t>
                          </m:r>
                        </m:sub>
                      </m:sSub>
                      <m:r>
                        <a:rPr lang="es-CL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s-CL" b="0" i="1" smtClean="0">
                              <a:latin typeface="Cambria Math"/>
                            </a:rPr>
                            <m:t>𝑝𝑔𝑖</m:t>
                          </m:r>
                        </m:sub>
                      </m:sSub>
                      <m:r>
                        <a:rPr lang="es-CL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s-CL" b="0" i="1" smtClean="0">
                              <a:latin typeface="Cambria Math"/>
                            </a:rPr>
                            <m:t>𝑐𝑓</m:t>
                          </m:r>
                        </m:sub>
                      </m:sSub>
                      <m:r>
                        <a:rPr lang="es-CL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s-CL" b="0" i="1" smtClean="0">
                              <a:latin typeface="Cambria Math"/>
                            </a:rPr>
                            <m:t>𝑝𝑔𝑓</m:t>
                          </m:r>
                        </m:sub>
                      </m:sSub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4" name="3 Cub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72652"/>
                <a:ext cx="4968552" cy="1504184"/>
              </a:xfrm>
              <a:prstGeom prst="cube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Placa"/>
              <p:cNvSpPr/>
              <p:nvPr/>
            </p:nvSpPr>
            <p:spPr>
              <a:xfrm>
                <a:off x="1691680" y="2348880"/>
                <a:ext cx="5760640" cy="914400"/>
              </a:xfrm>
              <a:prstGeom prst="plaqu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s-CL" b="0" i="1" smtClean="0">
                        <a:latin typeface="Cambria Math"/>
                      </a:rPr>
                      <m:t>𝑚</m:t>
                    </m:r>
                    <m:sSubSup>
                      <m:sSubSupPr>
                        <m:ctrlPr>
                          <a:rPr lang="es-CL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CL" b="0" i="1" smtClean="0">
                            <a:latin typeface="Cambria Math"/>
                          </a:rPr>
                          <m:t>𝑣</m:t>
                        </m:r>
                      </m:e>
                      <m:sub/>
                      <m:sup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s-CL" b="0" i="1" smtClean="0">
                        <a:latin typeface="Cambria Math"/>
                      </a:rPr>
                      <m:t> −</m:t>
                    </m:r>
                    <m:r>
                      <a:rPr lang="es-CL" b="0" i="1" smtClean="0">
                        <a:latin typeface="Cambria Math"/>
                      </a:rPr>
                      <m:t>𝐺</m:t>
                    </m:r>
                    <m:f>
                      <m:fPr>
                        <m:ctrlPr>
                          <a:rPr lang="es-CL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</a:rPr>
                          <m:t>𝑀𝑚</m:t>
                        </m:r>
                      </m:num>
                      <m:den>
                        <m:r>
                          <a:rPr lang="es-CL" b="0" i="1" smtClean="0">
                            <a:latin typeface="Cambria Math"/>
                          </a:rPr>
                          <m:t>𝑅</m:t>
                        </m:r>
                      </m:den>
                    </m:f>
                    <m:r>
                      <a:rPr lang="es-CL" b="0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es-CL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s-CL" b="0" i="1" smtClean="0">
                        <a:latin typeface="Cambria Math"/>
                      </a:rPr>
                      <m:t>𝑚</m:t>
                    </m:r>
                    <m:sSubSup>
                      <m:sSubSupPr>
                        <m:ctrlPr>
                          <a:rPr lang="es-CL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s-CL" b="0" i="1" smtClean="0">
                            <a:latin typeface="Cambria Math"/>
                          </a:rPr>
                          <m:t>𝑣</m:t>
                        </m:r>
                        <m:r>
                          <a:rPr lang="es-CL" b="0" i="1" smtClean="0">
                            <a:latin typeface="Cambria Math"/>
                          </a:rPr>
                          <m:t>`</m:t>
                        </m:r>
                      </m:e>
                      <m:sub/>
                      <m:sup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s-CL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s-CL" dirty="0" smtClean="0"/>
                  <a:t>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dirty="0" smtClean="0">
                            <a:latin typeface="Cambria Math"/>
                          </a:rPr>
                          <m:t>𝑀𝑚</m:t>
                        </m:r>
                      </m:num>
                      <m:den>
                        <m:sSub>
                          <m:sSubPr>
                            <m:ctrlPr>
                              <a:rPr lang="es-CL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CL" b="0" i="1" dirty="0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es-CL" b="0" i="1" dirty="0" smtClean="0">
                                <a:latin typeface="Cambria Math"/>
                              </a:rPr>
                              <m:t>𝑚</m:t>
                            </m:r>
                            <m:r>
                              <a:rPr lang="es-CL" b="0" i="1" dirty="0" smtClean="0">
                                <a:latin typeface="Cambria Math"/>
                              </a:rPr>
                              <m:t>á</m:t>
                            </m:r>
                            <m:r>
                              <a:rPr lang="es-CL" b="0" i="1" dirty="0" smtClean="0">
                                <a:latin typeface="Cambria Math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5" name="4 Placa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348880"/>
                <a:ext cx="5760640" cy="914400"/>
              </a:xfrm>
              <a:prstGeom prst="plaque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6 Conector recto de flecha"/>
          <p:cNvCxnSpPr/>
          <p:nvPr/>
        </p:nvCxnSpPr>
        <p:spPr>
          <a:xfrm flipV="1">
            <a:off x="4572000" y="2708920"/>
            <a:ext cx="64807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V="1">
            <a:off x="4355976" y="2132856"/>
            <a:ext cx="1224136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Rectángulo redondeado"/>
              <p:cNvSpPr/>
              <p:nvPr/>
            </p:nvSpPr>
            <p:spPr>
              <a:xfrm>
                <a:off x="2411760" y="3933056"/>
                <a:ext cx="5616624" cy="914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/>
                        </a:rPr>
                        <m:t>𝑉</m:t>
                      </m:r>
                      <m:r>
                        <a:rPr lang="es-CL" b="0" i="1" smtClean="0">
                          <a:latin typeface="Cambria Math"/>
                        </a:rPr>
                        <m:t>=2</m:t>
                      </m:r>
                      <m:r>
                        <a:rPr lang="es-CL" b="0" i="1" smtClean="0">
                          <a:latin typeface="Cambria Math"/>
                        </a:rPr>
                        <m:t>𝐺𝑀</m:t>
                      </m:r>
                      <m:d>
                        <m:dPr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C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CL" b="0" i="1" smtClean="0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  <m:r>
                            <a:rPr lang="es-CL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s-C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s-CL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CL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s-CL" b="0" i="1" smtClean="0">
                                      <a:latin typeface="Cambria Math"/>
                                    </a:rPr>
                                    <m:t>𝑚</m:t>
                                  </m:r>
                                  <m:r>
                                    <a:rPr lang="es-CL" b="0" i="1" smtClean="0">
                                      <a:latin typeface="Cambria Math"/>
                                    </a:rPr>
                                    <m:t>á</m:t>
                                  </m:r>
                                  <m:r>
                                    <a:rPr lang="es-CL" b="0" i="1" smtClean="0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4" name="13 Rectángulo redondead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933056"/>
                <a:ext cx="5616624" cy="914400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Bisel"/>
              <p:cNvSpPr/>
              <p:nvPr/>
            </p:nvSpPr>
            <p:spPr>
              <a:xfrm>
                <a:off x="2159732" y="5229200"/>
                <a:ext cx="5616624" cy="1042416"/>
              </a:xfrm>
              <a:prstGeom prst="bevel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s-CL" b="0" i="1" smtClean="0">
                              <a:latin typeface="Cambria Math"/>
                            </a:rPr>
                            <m:t>𝑒𝑠𝑐</m:t>
                          </m:r>
                        </m:sub>
                      </m:sSub>
                      <m:r>
                        <a:rPr lang="es-CL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L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s-CL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CL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s-CL" b="0" i="1" smtClean="0">
                                  <a:latin typeface="Cambria Math"/>
                                </a:rPr>
                                <m:t>𝐺𝑀</m:t>
                              </m:r>
                            </m:num>
                            <m:den>
                              <m:r>
                                <a:rPr lang="es-CL" b="0" i="1" smtClean="0">
                                  <a:latin typeface="Cambria Math"/>
                                </a:rPr>
                                <m:t>𝑅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5" name="14 Bisel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732" y="5229200"/>
                <a:ext cx="5616624" cy="1042416"/>
              </a:xfrm>
              <a:prstGeom prst="bevel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3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5 Elipse"/>
              <p:cNvSpPr/>
              <p:nvPr/>
            </p:nvSpPr>
            <p:spPr>
              <a:xfrm>
                <a:off x="770639" y="2492896"/>
                <a:ext cx="7272808" cy="18002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E escape=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s-CL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s-CL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/>
                          </a:rPr>
                          <m:t>𝑉𝑒𝑠𝑐</m:t>
                        </m:r>
                      </m:e>
                      <m:sup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s-CL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s-CL" b="0" i="1" smtClean="0">
                        <a:latin typeface="Cambria Math"/>
                      </a:rPr>
                      <m:t>∗</m:t>
                    </m:r>
                    <m:f>
                      <m:fPr>
                        <m:ctrlPr>
                          <a:rPr lang="es-CL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/>
                          </a:rPr>
                          <m:t>2</m:t>
                        </m:r>
                        <m:r>
                          <a:rPr lang="es-CL" b="0" i="1" smtClean="0">
                            <a:latin typeface="Cambria Math"/>
                          </a:rPr>
                          <m:t>𝐺𝑀</m:t>
                        </m:r>
                      </m:num>
                      <m:den>
                        <m:r>
                          <a:rPr lang="es-CL" b="0" i="1" smtClean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s-CL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dirty="0" smtClean="0">
                            <a:latin typeface="Cambria Math"/>
                          </a:rPr>
                          <m:t>𝐺𝑀</m:t>
                        </m:r>
                      </m:num>
                      <m:den>
                        <m:r>
                          <a:rPr lang="es-CL" b="0" i="1" dirty="0" smtClean="0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6" name="5 Elipse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639" y="2492896"/>
                <a:ext cx="7272808" cy="1800200"/>
              </a:xfrm>
              <a:prstGeom prst="ellipse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94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043492" y="692696"/>
            <a:ext cx="6777317" cy="5139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dirty="0" smtClean="0"/>
              <a:t>¿Para qué?</a:t>
            </a:r>
          </a:p>
          <a:p>
            <a:r>
              <a:rPr lang="es-CL" dirty="0" smtClean="0"/>
              <a:t>¿Dónde se aplica?</a:t>
            </a:r>
          </a:p>
          <a:p>
            <a:endParaRPr lang="es-CL" dirty="0" smtClean="0"/>
          </a:p>
          <a:p>
            <a:endParaRPr lang="es-CL" dirty="0" smtClean="0"/>
          </a:p>
        </p:txBody>
      </p:sp>
      <p:sp>
        <p:nvSpPr>
          <p:cNvPr id="5" name="4 Elipse"/>
          <p:cNvSpPr/>
          <p:nvPr/>
        </p:nvSpPr>
        <p:spPr>
          <a:xfrm>
            <a:off x="755576" y="1772816"/>
            <a:ext cx="3384376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Tipos de satélites.</a:t>
            </a:r>
          </a:p>
          <a:p>
            <a:pPr algn="ctr"/>
            <a:r>
              <a:rPr lang="es-CL" dirty="0" smtClean="0"/>
              <a:t>Características técnicas</a:t>
            </a:r>
            <a:endParaRPr lang="es-CL" dirty="0"/>
          </a:p>
        </p:txBody>
      </p:sp>
      <p:sp>
        <p:nvSpPr>
          <p:cNvPr id="6" name="5 Elipse"/>
          <p:cNvSpPr/>
          <p:nvPr/>
        </p:nvSpPr>
        <p:spPr>
          <a:xfrm>
            <a:off x="4139952" y="858416"/>
            <a:ext cx="46085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Plataformas de lanzamientos</a:t>
            </a:r>
          </a:p>
          <a:p>
            <a:pPr algn="ctr"/>
            <a:r>
              <a:rPr lang="es-CL" dirty="0" smtClean="0"/>
              <a:t>Capacidad operativa</a:t>
            </a:r>
            <a:endParaRPr lang="es-CL" dirty="0"/>
          </a:p>
        </p:txBody>
      </p:sp>
      <p:sp>
        <p:nvSpPr>
          <p:cNvPr id="7" name="6 Elipse"/>
          <p:cNvSpPr/>
          <p:nvPr/>
        </p:nvSpPr>
        <p:spPr>
          <a:xfrm>
            <a:off x="4427984" y="2071700"/>
            <a:ext cx="403244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Usos.</a:t>
            </a:r>
          </a:p>
          <a:p>
            <a:pPr algn="ctr"/>
            <a:r>
              <a:rPr lang="es-CL" dirty="0" smtClean="0"/>
              <a:t>Países dueños</a:t>
            </a:r>
            <a:endParaRPr lang="es-CL" dirty="0"/>
          </a:p>
        </p:txBody>
      </p:sp>
      <p:sp>
        <p:nvSpPr>
          <p:cNvPr id="8" name="7 Elipse"/>
          <p:cNvSpPr/>
          <p:nvPr/>
        </p:nvSpPr>
        <p:spPr>
          <a:xfrm>
            <a:off x="467544" y="3645024"/>
            <a:ext cx="424847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Dificultades técnicas.</a:t>
            </a:r>
          </a:p>
          <a:p>
            <a:pPr algn="ctr"/>
            <a:r>
              <a:rPr lang="es-CL" dirty="0" smtClean="0"/>
              <a:t>Aspectos  físicos</a:t>
            </a:r>
            <a:endParaRPr lang="es-CL" dirty="0"/>
          </a:p>
        </p:txBody>
      </p:sp>
      <p:sp>
        <p:nvSpPr>
          <p:cNvPr id="9" name="8 Elipse"/>
          <p:cNvSpPr/>
          <p:nvPr/>
        </p:nvSpPr>
        <p:spPr>
          <a:xfrm>
            <a:off x="5508104" y="3429000"/>
            <a:ext cx="324036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Satélites operativos</a:t>
            </a:r>
          </a:p>
          <a:p>
            <a:pPr algn="ctr"/>
            <a:r>
              <a:rPr lang="es-CL" dirty="0" smtClean="0"/>
              <a:t>Chatarra espacial</a:t>
            </a:r>
            <a:endParaRPr lang="es-CL" dirty="0"/>
          </a:p>
        </p:txBody>
      </p:sp>
      <p:sp>
        <p:nvSpPr>
          <p:cNvPr id="10" name="9 Elipse"/>
          <p:cNvSpPr/>
          <p:nvPr/>
        </p:nvSpPr>
        <p:spPr>
          <a:xfrm>
            <a:off x="467544" y="4797152"/>
            <a:ext cx="4176464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Aplicación de modelos Físico-Matemáticos</a:t>
            </a:r>
            <a:endParaRPr lang="es-CL" dirty="0"/>
          </a:p>
        </p:txBody>
      </p:sp>
      <p:sp>
        <p:nvSpPr>
          <p:cNvPr id="11" name="10 Elipse"/>
          <p:cNvSpPr/>
          <p:nvPr/>
        </p:nvSpPr>
        <p:spPr>
          <a:xfrm>
            <a:off x="4788024" y="4797152"/>
            <a:ext cx="3960440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Chile y la “carrera espacial”.</a:t>
            </a:r>
          </a:p>
          <a:p>
            <a:pPr algn="ctr"/>
            <a:r>
              <a:rPr lang="es-CL" dirty="0" smtClean="0"/>
              <a:t>Proyecto fasat , costos </a:t>
            </a:r>
          </a:p>
          <a:p>
            <a:pPr algn="ctr"/>
            <a:r>
              <a:rPr lang="es-CL" dirty="0" smtClean="0"/>
              <a:t>¿Nuestros vecinos?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338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619672" y="1556792"/>
            <a:ext cx="496855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bo"/>
          <p:cNvSpPr/>
          <p:nvPr/>
        </p:nvSpPr>
        <p:spPr>
          <a:xfrm>
            <a:off x="1259632" y="2991192"/>
            <a:ext cx="6552728" cy="121615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 smtClean="0"/>
              <a:t>SATÉLITES </a:t>
            </a:r>
            <a:r>
              <a:rPr lang="es-CL" dirty="0"/>
              <a:t> </a:t>
            </a:r>
            <a:endParaRPr lang="es-CL" dirty="0" smtClean="0"/>
          </a:p>
          <a:p>
            <a:endParaRPr lang="es-CL" b="1" dirty="0" smtClean="0"/>
          </a:p>
          <a:p>
            <a:r>
              <a:rPr lang="es-CL" b="1" dirty="0" smtClean="0"/>
              <a:t>GPS</a:t>
            </a:r>
            <a:r>
              <a:rPr lang="es-CL" b="1" dirty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32368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3 Marcador de contenido" descr="http://2.bp.blogspot.com/--PSbvCggdYs/T3Nsh6BRpqI/AAAAAAAAB8Q/MUh3l8CZD4I/s1600/11815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2"/>
            <a:ext cx="6840760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70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611560" y="260648"/>
            <a:ext cx="3024336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Tipos de satélites</a:t>
            </a:r>
          </a:p>
          <a:p>
            <a:r>
              <a:rPr lang="es-CL" dirty="0"/>
              <a:t>Características técnicas.</a:t>
            </a:r>
          </a:p>
          <a:p>
            <a:r>
              <a:rPr lang="es-CL" dirty="0"/>
              <a:t> </a:t>
            </a:r>
          </a:p>
        </p:txBody>
      </p:sp>
      <p:sp>
        <p:nvSpPr>
          <p:cNvPr id="5" name="4 Elipse"/>
          <p:cNvSpPr/>
          <p:nvPr/>
        </p:nvSpPr>
        <p:spPr>
          <a:xfrm>
            <a:off x="5580112" y="116632"/>
            <a:ext cx="295232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Plataformas de lanzamientos</a:t>
            </a:r>
          </a:p>
          <a:p>
            <a:r>
              <a:rPr lang="es-CL" dirty="0"/>
              <a:t>Capacidad de construcción.</a:t>
            </a:r>
          </a:p>
        </p:txBody>
      </p:sp>
      <p:sp>
        <p:nvSpPr>
          <p:cNvPr id="6" name="5 Elipse"/>
          <p:cNvSpPr/>
          <p:nvPr/>
        </p:nvSpPr>
        <p:spPr>
          <a:xfrm>
            <a:off x="522148" y="1916832"/>
            <a:ext cx="3096344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Usos de los satélites.</a:t>
            </a:r>
          </a:p>
          <a:p>
            <a:r>
              <a:rPr lang="es-CL" dirty="0"/>
              <a:t>Países dueños de satélites.</a:t>
            </a:r>
          </a:p>
        </p:txBody>
      </p:sp>
      <p:sp>
        <p:nvSpPr>
          <p:cNvPr id="7" name="6 Elipse"/>
          <p:cNvSpPr/>
          <p:nvPr/>
        </p:nvSpPr>
        <p:spPr>
          <a:xfrm>
            <a:off x="3995936" y="1556792"/>
            <a:ext cx="2736304" cy="14184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Dificultades técnicas.</a:t>
            </a:r>
          </a:p>
          <a:p>
            <a:r>
              <a:rPr lang="es-CL" dirty="0"/>
              <a:t>Aspectos físicos</a:t>
            </a:r>
          </a:p>
        </p:txBody>
      </p:sp>
      <p:sp>
        <p:nvSpPr>
          <p:cNvPr id="8" name="7 Elipse"/>
          <p:cNvSpPr/>
          <p:nvPr/>
        </p:nvSpPr>
        <p:spPr>
          <a:xfrm>
            <a:off x="522148" y="3861048"/>
            <a:ext cx="325776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Satélites en uso</a:t>
            </a:r>
          </a:p>
          <a:p>
            <a:r>
              <a:rPr lang="es-CL" dirty="0"/>
              <a:t>Chatarra espacial</a:t>
            </a:r>
          </a:p>
        </p:txBody>
      </p:sp>
      <p:sp>
        <p:nvSpPr>
          <p:cNvPr id="9" name="8 Elipse"/>
          <p:cNvSpPr/>
          <p:nvPr/>
        </p:nvSpPr>
        <p:spPr>
          <a:xfrm>
            <a:off x="5580112" y="2780928"/>
            <a:ext cx="295232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GPS </a:t>
            </a:r>
          </a:p>
          <a:p>
            <a:r>
              <a:rPr lang="es-CL" dirty="0"/>
              <a:t> Características científico-técnicas</a:t>
            </a:r>
          </a:p>
          <a:p>
            <a:r>
              <a:rPr lang="es-CL" dirty="0"/>
              <a:t>Usos.</a:t>
            </a:r>
          </a:p>
        </p:txBody>
      </p:sp>
      <p:sp>
        <p:nvSpPr>
          <p:cNvPr id="10" name="9 Elipse"/>
          <p:cNvSpPr/>
          <p:nvPr/>
        </p:nvSpPr>
        <p:spPr>
          <a:xfrm>
            <a:off x="3995936" y="4689140"/>
            <a:ext cx="4248472" cy="1476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Aplicación de modelos físico-matemáticos.</a:t>
            </a:r>
          </a:p>
        </p:txBody>
      </p:sp>
    </p:spTree>
    <p:extLst>
      <p:ext uri="{BB962C8B-B14F-4D97-AF65-F5344CB8AC3E}">
        <p14:creationId xmlns:p14="http://schemas.microsoft.com/office/powerpoint/2010/main" val="227425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403648" y="1340768"/>
            <a:ext cx="5976664" cy="4032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dirty="0"/>
              <a:t>Chile y la carrera espacial</a:t>
            </a:r>
          </a:p>
          <a:p>
            <a:r>
              <a:rPr lang="es-CL" dirty="0"/>
              <a:t>Costos.</a:t>
            </a:r>
          </a:p>
          <a:p>
            <a:r>
              <a:rPr lang="es-CL" dirty="0" smtClean="0"/>
              <a:t>¿Capacidad técnica?</a:t>
            </a:r>
            <a:endParaRPr lang="es-CL" dirty="0"/>
          </a:p>
          <a:p>
            <a:r>
              <a:rPr lang="es-CL" dirty="0" smtClean="0"/>
              <a:t>¿Desarrollo científico?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3257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290</TotalTime>
  <Words>661</Words>
  <Application>Microsoft Office PowerPoint</Application>
  <PresentationFormat>Presentación en pantalla (4:3)</PresentationFormat>
  <Paragraphs>86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Austin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¿Problemas con el tiempo?</vt:lpstr>
      <vt:lpstr>La predicción de la relatividad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Montoya</dc:creator>
  <cp:lastModifiedBy>Daniel Montoya</cp:lastModifiedBy>
  <cp:revision>17</cp:revision>
  <dcterms:created xsi:type="dcterms:W3CDTF">2014-12-10T14:32:06Z</dcterms:created>
  <dcterms:modified xsi:type="dcterms:W3CDTF">2014-12-16T12:21:59Z</dcterms:modified>
</cp:coreProperties>
</file>